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6" r:id="rId3"/>
    <p:sldId id="278" r:id="rId4"/>
    <p:sldId id="291" r:id="rId5"/>
    <p:sldId id="299" r:id="rId6"/>
    <p:sldId id="293" r:id="rId7"/>
    <p:sldId id="294" r:id="rId8"/>
    <p:sldId id="295" r:id="rId9"/>
    <p:sldId id="296" r:id="rId10"/>
    <p:sldId id="297" r:id="rId11"/>
    <p:sldId id="274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F4B8B0-0A7D-EA9B-F147-9B11B43B7543}" v="719" dt="2024-10-11T10:05:18.1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00"/>
    <p:restoredTop sz="94626"/>
  </p:normalViewPr>
  <p:slideViewPr>
    <p:cSldViewPr snapToGrid="0">
      <p:cViewPr>
        <p:scale>
          <a:sx n="116" d="100"/>
          <a:sy n="116" d="100"/>
        </p:scale>
        <p:origin x="672" y="-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10/11/2024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10/11/2024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Espresso machine with earth coffee">
            <a:extLst>
              <a:ext uri="{FF2B5EF4-FFF2-40B4-BE49-F238E27FC236}">
                <a16:creationId xmlns:a16="http://schemas.microsoft.com/office/drawing/2014/main" id="{06E0B5CE-1FCA-5BE4-37F5-378F3667E24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5728" r="-2" b="-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  <a:cs typeface="+mj-cs"/>
              </a:rPr>
              <a:t>Coffee Sales</a:t>
            </a:r>
            <a:br>
              <a:rPr lang="en-US" sz="6000">
                <a:solidFill>
                  <a:srgbClr val="FFFFFF"/>
                </a:solidFill>
                <a:cs typeface="+mj-cs"/>
              </a:rPr>
            </a:br>
            <a:r>
              <a:rPr lang="en-US" sz="6000" dirty="0">
                <a:solidFill>
                  <a:srgbClr val="FFFFFF"/>
                </a:solidFill>
                <a:cs typeface="+mj-cs"/>
              </a:rPr>
              <a:t>analysis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>
                <a:solidFill>
                  <a:srgbClr val="FFFFFF"/>
                </a:solidFill>
              </a:rPr>
              <a:t>By: Prafull Chandra SINGH 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16365D-13CF-3ACC-8A0B-31EABE6C7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Distribution of daily coffee sales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070B8479-CDBF-DC1E-B4EF-58A49DDA4A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38667" t="28783" r="5833" b="12166"/>
          <a:stretch/>
        </p:blipFill>
        <p:spPr>
          <a:xfrm>
            <a:off x="4777316" y="1398744"/>
            <a:ext cx="6780700" cy="405818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2760C3-7578-D749-6AEF-5825B5FE5B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9A01C0A-2BB6-49E7-91A3-DCB9F9F59583}" type="slidenum">
              <a:rPr lang="en-US" sz="1200">
                <a:solidFill>
                  <a:schemeClr val="tx1">
                    <a:alpha val="80000"/>
                  </a:schemeClr>
                </a:solidFill>
              </a:rPr>
              <a:pPr algn="r">
                <a:spcAft>
                  <a:spcPts val="600"/>
                </a:spcAft>
              </a:pPr>
              <a:t>10</a:t>
            </a:fld>
            <a:endParaRPr lang="en-US" sz="120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287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0555" y="2076518"/>
            <a:ext cx="8684749" cy="3568139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2000" dirty="0">
                <a:solidFill>
                  <a:srgbClr val="1F2328"/>
                </a:solidFill>
                <a:ea typeface="+mn-lt"/>
                <a:cs typeface="+mn-lt"/>
              </a:rPr>
              <a:t>This project successfully leveraged time series analysis and customer behavior analysis to gain valuable insights into coffee sales data. The findings provided a solid foundation for data-driven decision-making and business optimization.</a:t>
            </a:r>
            <a:endParaRPr lang="en-US" sz="2000" dirty="0"/>
          </a:p>
        </p:txBody>
      </p:sp>
      <p:sp>
        <p:nvSpPr>
          <p:cNvPr id="85" name="Text Placeholder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5D7F64A8-D625-4F61-A290-B499BB62A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7363" y="1671569"/>
            <a:ext cx="5801917" cy="22287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19" name="Graphic 18" descr="Handshake">
            <a:extLst>
              <a:ext uri="{FF2B5EF4-FFF2-40B4-BE49-F238E27FC236}">
                <a16:creationId xmlns:a16="http://schemas.microsoft.com/office/drawing/2014/main" id="{6BF34328-B862-4A6A-E0ED-45CFEC2B4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6948" y="2694018"/>
            <a:ext cx="1198532" cy="1198532"/>
          </a:xfrm>
          <a:prstGeom prst="rect">
            <a:avLst/>
          </a:prstGeom>
        </p:spPr>
      </p:pic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87364" y="4072044"/>
            <a:ext cx="5801917" cy="2057045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>
              <a:solidFill>
                <a:schemeClr val="tx1"/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>
              <a:solidFill>
                <a:schemeClr val="tx1"/>
              </a:solidFill>
            </a:endParaRPr>
          </a:p>
        </p:txBody>
      </p:sp>
      <p:pic>
        <p:nvPicPr>
          <p:cNvPr id="27" name="Graphic 26" descr="Handshake">
            <a:extLst>
              <a:ext uri="{FF2B5EF4-FFF2-40B4-BE49-F238E27FC236}">
                <a16:creationId xmlns:a16="http://schemas.microsoft.com/office/drawing/2014/main" id="{6E74FEAC-2A89-4943-BEE0-C3E0F3DF3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41431" y="816337"/>
            <a:ext cx="5225327" cy="522532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9A01C0A-2BB6-49E7-91A3-DCB9F9F59583}" type="slidenum">
              <a:rPr lang="en-US" sz="1200" smtClean="0">
                <a:solidFill>
                  <a:schemeClr val="tx1">
                    <a:tint val="75000"/>
                  </a:schemeClr>
                </a:solidFill>
              </a:rPr>
              <a:pPr algn="r">
                <a:spcAft>
                  <a:spcPts val="600"/>
                </a:spcAft>
              </a:pPr>
              <a:t>12</a:t>
            </a:fld>
            <a:endParaRPr lang="en-US" sz="1200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Introduction </a:t>
            </a:r>
            <a:endParaRPr lang="en-US" sz="3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7769" y="1909192"/>
            <a:ext cx="4586513" cy="364771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To uncover patterns, trends, and anomalies within coffee sales data to inform strategic business decisions. This analysis focused on time-series aspects, exploring next-day, week, and month sales predictions, as well as specific customer purchasing behaviors.</a:t>
            </a:r>
            <a:br>
              <a:rPr lang="en-US" sz="2000">
                <a:solidFill>
                  <a:schemeClr val="bg1"/>
                </a:solidFill>
              </a:rPr>
            </a:br>
            <a:endParaRPr lang="en-US" sz="2000">
              <a:solidFill>
                <a:schemeClr val="bg1"/>
              </a:solidFill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 descr="Coffee cups on light blue background">
            <a:extLst>
              <a:ext uri="{FF2B5EF4-FFF2-40B4-BE49-F238E27FC236}">
                <a16:creationId xmlns:a16="http://schemas.microsoft.com/office/drawing/2014/main" id="{9967869E-D67F-69E3-6314-EF0D36CCB6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8" r="2684" b="-6"/>
          <a:stretch/>
        </p:blipFill>
        <p:spPr>
          <a:xfrm>
            <a:off x="6525453" y="0"/>
            <a:ext cx="5325767" cy="6858000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303026" y="6356350"/>
            <a:ext cx="20507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09A01C0A-2BB6-49E7-91A3-DCB9F9F59583}" type="slidenum">
              <a:rPr lang="en-US" sz="1200">
                <a:solidFill>
                  <a:srgbClr val="FFFFFF"/>
                </a:solidFill>
              </a:rPr>
              <a:pPr algn="r">
                <a:spcAft>
                  <a:spcPts val="600"/>
                </a:spcAft>
                <a:defRPr/>
              </a:pPr>
              <a:t>2</a:t>
            </a:fld>
            <a:endParaRPr lang="en-US" sz="1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600" b="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Information about Dataset </a:t>
            </a:r>
            <a:endParaRPr lang="en-US" sz="26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14141" y="1008369"/>
            <a:ext cx="394583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endParaRPr lang="en-US" sz="12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52534E4-F42B-EFDA-2270-189242E5A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108061"/>
            <a:ext cx="5008901" cy="45719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#   Column           Count     Dtype          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0   date                  1133         datetime64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1   datetime           1133        datetime64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2   cash_type         1133         object        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3   card                   1044          object        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4   money               1133         float64       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5   coffee_name    1133         object        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6   month                1133         object        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7   day                     1133          object        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8   hour                   1133          object        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303026" y="6356350"/>
            <a:ext cx="20507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sz="1200">
                <a:solidFill>
                  <a:schemeClr val="bg1">
                    <a:lumMod val="50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29195-4440-BC11-6C19-78DD0209E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ea typeface="+mj-lt"/>
                <a:cs typeface="+mj-lt"/>
              </a:rPr>
              <a:t>Data Preparation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9C3A9-DA44-0FAB-CE18-14BC64D1A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2786018"/>
            <a:ext cx="10126362" cy="657453"/>
          </a:xfrm>
        </p:spPr>
        <p:txBody>
          <a:bodyPr vert="horz" lIns="0" tIns="0" rIns="0" bIns="0" rtlCol="0" anchor="t">
            <a:noAutofit/>
          </a:bodyPr>
          <a:lstStyle/>
          <a:p>
            <a:pPr algn="ctr"/>
            <a:r>
              <a:rPr lang="en-US" sz="3600" cap="all" dirty="0">
                <a:latin typeface="Arial Black"/>
                <a:ea typeface="+mn-lt"/>
                <a:cs typeface="+mn-lt"/>
              </a:rPr>
              <a:t>Data VISUALIZATION </a:t>
            </a:r>
            <a:endParaRPr lang="en-US" sz="3600" dirty="0">
              <a:solidFill>
                <a:srgbClr val="000000"/>
              </a:solidFill>
              <a:latin typeface="Arial Black"/>
              <a:ea typeface="+mn-lt"/>
              <a:cs typeface="+mn-lt"/>
            </a:endParaRPr>
          </a:p>
          <a:p>
            <a:endParaRPr lang="en-US" sz="2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B1C6E2-3027-E58C-6B6F-C69125FEC9C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1134BA-E7E6-5456-A7A8-63F19719CEA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F169057A-EDC9-964D-E1E2-CDA835CB36E4}"/>
              </a:ext>
            </a:extLst>
          </p:cNvPr>
          <p:cNvSpPr/>
          <p:nvPr/>
        </p:nvSpPr>
        <p:spPr>
          <a:xfrm>
            <a:off x="843461" y="1526359"/>
            <a:ext cx="2208530" cy="90460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Import library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2B83B37-D297-F8CB-B1FE-73E808D8CE9E}"/>
              </a:ext>
            </a:extLst>
          </p:cNvPr>
          <p:cNvSpPr/>
          <p:nvPr/>
        </p:nvSpPr>
        <p:spPr>
          <a:xfrm>
            <a:off x="3176813" y="1328238"/>
            <a:ext cx="2331140" cy="143894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Load Dataset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177D0EB-4E7B-D3DA-A251-A11C7D21B4DE}"/>
              </a:ext>
            </a:extLst>
          </p:cNvPr>
          <p:cNvSpPr/>
          <p:nvPr/>
        </p:nvSpPr>
        <p:spPr>
          <a:xfrm>
            <a:off x="5668373" y="1324610"/>
            <a:ext cx="2317568" cy="143890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Basic data Exploratory 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07894458-3983-9141-8362-1B6724720993}"/>
              </a:ext>
            </a:extLst>
          </p:cNvPr>
          <p:cNvSpPr/>
          <p:nvPr/>
        </p:nvSpPr>
        <p:spPr>
          <a:xfrm>
            <a:off x="8091351" y="1314450"/>
            <a:ext cx="2867297" cy="143618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cleaning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10A284A-4414-A68E-7D9E-0CA191790203}"/>
              </a:ext>
            </a:extLst>
          </p:cNvPr>
          <p:cNvSpPr/>
          <p:nvPr/>
        </p:nvSpPr>
        <p:spPr>
          <a:xfrm>
            <a:off x="843642" y="3432266"/>
            <a:ext cx="3236685" cy="105137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Exploratory data analysis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788DE6-C6D4-AC0D-D113-7BB56EC9D8D9}"/>
              </a:ext>
            </a:extLst>
          </p:cNvPr>
          <p:cNvSpPr txBox="1"/>
          <p:nvPr/>
        </p:nvSpPr>
        <p:spPr>
          <a:xfrm>
            <a:off x="2122715" y="4485076"/>
            <a:ext cx="757645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cap="all" dirty="0">
                <a:latin typeface="Arial Black"/>
              </a:rPr>
              <a:t>Data CONCLUSION </a:t>
            </a:r>
            <a:endParaRPr lang="en-US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087910DC-4E42-F849-02AD-31AB70E19743}"/>
              </a:ext>
            </a:extLst>
          </p:cNvPr>
          <p:cNvSpPr/>
          <p:nvPr/>
        </p:nvSpPr>
        <p:spPr>
          <a:xfrm>
            <a:off x="1387928" y="5129893"/>
            <a:ext cx="3483428" cy="103958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+mn-lt"/>
                <a:cs typeface="+mn-lt"/>
              </a:rPr>
              <a:t>Valuable Insights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317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329C71-5DC7-6F36-FCDA-5D50B73A6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Key findings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1A42E3-FEE3-D630-D142-4C13BD4C3E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014141" y="1008369"/>
            <a:ext cx="394583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endParaRPr lang="en-US" kern="1200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E1027-D363-E499-95DA-38F381911C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108061"/>
            <a:ext cx="5008901" cy="45719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900" b="1">
                <a:solidFill>
                  <a:schemeClr val="bg1"/>
                </a:solidFill>
              </a:rPr>
              <a:t>Key Findings:</a:t>
            </a:r>
            <a:endParaRPr lang="en-US" sz="190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900" b="1">
                <a:solidFill>
                  <a:schemeClr val="bg1"/>
                </a:solidFill>
              </a:rPr>
              <a:t>Seasonal Patterns:</a:t>
            </a:r>
            <a:r>
              <a:rPr lang="en-US" sz="1900">
                <a:solidFill>
                  <a:schemeClr val="bg1"/>
                </a:solidFill>
              </a:rPr>
              <a:t> Identified seasonal fluctuations in sales, particularly during holidays and specific times of the day.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900" b="1">
                <a:solidFill>
                  <a:schemeClr val="bg1"/>
                </a:solidFill>
              </a:rPr>
              <a:t>Trend Analysis:</a:t>
            </a:r>
            <a:r>
              <a:rPr lang="en-US" sz="1900">
                <a:solidFill>
                  <a:schemeClr val="bg1"/>
                </a:solidFill>
              </a:rPr>
              <a:t> Observed increasing or decreasing trends in overall sales over time, indicating growth or decline in business.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900" b="1">
                <a:solidFill>
                  <a:schemeClr val="bg1"/>
                </a:solidFill>
              </a:rPr>
              <a:t>Customer Segmentation:</a:t>
            </a:r>
            <a:r>
              <a:rPr lang="en-US" sz="1900">
                <a:solidFill>
                  <a:schemeClr val="bg1"/>
                </a:solidFill>
              </a:rPr>
              <a:t> Discovered distinct customer segments with varying purchasing habits and preferences.</a:t>
            </a:r>
          </a:p>
          <a:p>
            <a:pPr marL="28575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900" b="1">
                <a:solidFill>
                  <a:schemeClr val="bg1"/>
                </a:solidFill>
              </a:rPr>
              <a:t>Predictive Modeling:</a:t>
            </a:r>
            <a:r>
              <a:rPr lang="en-US" sz="1900">
                <a:solidFill>
                  <a:schemeClr val="bg1"/>
                </a:solidFill>
              </a:rPr>
              <a:t> Developed accurate models for forecasting future sales and predicting customer churn.</a:t>
            </a:r>
          </a:p>
          <a:p>
            <a:pPr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900">
              <a:solidFill>
                <a:schemeClr val="bg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0D3243-7AD1-9275-A307-0D4D379168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9303026" y="6356350"/>
            <a:ext cx="205077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9A01C0A-2BB6-49E7-91A3-DCB9F9F59583}" type="slidenum">
              <a:rPr lang="en-US" sz="1200">
                <a:solidFill>
                  <a:schemeClr val="bg1">
                    <a:lumMod val="50000"/>
                  </a:schemeClr>
                </a:solidFill>
              </a:rPr>
              <a:pPr algn="r">
                <a:spcAft>
                  <a:spcPts val="600"/>
                </a:spcAft>
              </a:pPr>
              <a:t>5</a:t>
            </a:fld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731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6255B-FA8D-21AB-CE59-7835533EF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454" y="1360481"/>
            <a:ext cx="46053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1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Distribution of payment type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0A29E-9075-142A-4E8C-D57DF5D00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454" y="3840156"/>
            <a:ext cx="4605340" cy="165576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Mostly card payment method is highly used</a:t>
            </a:r>
          </a:p>
        </p:txBody>
      </p:sp>
      <p:pic>
        <p:nvPicPr>
          <p:cNvPr id="7" name="Picture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A65AFD3C-813C-1444-09EC-10FA423FE88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alphaModFix/>
          </a:blip>
          <a:srcRect l="22323" t="29557" r="33558" b="12972"/>
          <a:stretch/>
        </p:blipFill>
        <p:spPr>
          <a:xfrm>
            <a:off x="5800734" y="1261061"/>
            <a:ext cx="5917401" cy="4335877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461" y="1197769"/>
            <a:ext cx="10987078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4BEEE-5F9F-C4ED-9B85-64665B2B8F8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endParaRPr lang="en-US" b="0" kern="1200" cap="none" spc="0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51DBB-E30E-26BD-1004-FE762E9499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09A01C0A-2BB6-49E7-91A3-DCB9F9F59583}" type="slidenum">
              <a:rPr lang="en-US" sz="1200">
                <a:solidFill>
                  <a:schemeClr val="bg1">
                    <a:lumMod val="50000"/>
                  </a:schemeClr>
                </a:solidFill>
              </a:rPr>
              <a:pPr algn="r">
                <a:spcAft>
                  <a:spcPts val="600"/>
                </a:spcAft>
                <a:defRPr/>
              </a:pPr>
              <a:t>6</a:t>
            </a:fld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3075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A10D49-A35E-2CB4-0BA6-9C197C57D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454" y="1360481"/>
            <a:ext cx="46053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100" b="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Transactions per Month</a:t>
            </a:r>
            <a:endParaRPr lang="en-US" sz="31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algn="l"/>
            <a:endParaRPr lang="en-US" sz="31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Content Placeholder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9A0CA1F-DB9F-6431-E287-B44AD46BF5E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alphaModFix/>
          </a:blip>
          <a:srcRect l="22082" t="18717" r="10970" b="6883"/>
          <a:stretch/>
        </p:blipFill>
        <p:spPr>
          <a:xfrm>
            <a:off x="5800734" y="1579480"/>
            <a:ext cx="5917401" cy="369903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461" y="1197769"/>
            <a:ext cx="10987078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08D81D-7A95-36CB-7CAB-A9FE73EEB3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347817" y="6245916"/>
            <a:ext cx="2292627" cy="47555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endParaRPr lang="en-US" kern="1200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FECE2F-62D5-34C2-CA9A-89B54B73B9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9A01C0A-2BB6-49E7-91A3-DCB9F9F59583}" type="slidenum">
              <a:rPr lang="en-US" sz="1200">
                <a:solidFill>
                  <a:schemeClr val="bg1">
                    <a:lumMod val="50000"/>
                  </a:schemeClr>
                </a:solidFill>
              </a:rPr>
              <a:pPr algn="r">
                <a:spcAft>
                  <a:spcPts val="600"/>
                </a:spcAft>
              </a:pPr>
              <a:t>7</a:t>
            </a:fld>
            <a:endParaRPr lang="en-US" sz="12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963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7C4E48-447D-DE55-6E89-C1E567024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19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Popularity of Coffee Types</a:t>
            </a:r>
          </a:p>
          <a:p>
            <a:pPr algn="l"/>
            <a:endParaRPr lang="en-US" sz="19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A4A1DC-76F2-1873-F87B-365C605DEC4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5400000">
            <a:off x="-1828800" y="2002536"/>
            <a:ext cx="4114800" cy="365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endParaRPr lang="en-US" sz="1100" kern="120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357F0CF9-985E-34AE-671B-8310FAC2CC2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21920" t="25657" r="2717" b="8582"/>
          <a:stretch/>
        </p:blipFill>
        <p:spPr>
          <a:xfrm>
            <a:off x="4325733" y="816381"/>
            <a:ext cx="7380357" cy="520314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7690A5-C173-2186-94C5-5D295B3D36B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9A01C0A-2BB6-49E7-91A3-DCB9F9F59583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>
                <a:spcAft>
                  <a:spcPts val="600"/>
                </a:spcAft>
              </a:pPr>
              <a:t>8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32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47E79-FBF0-12AB-6466-2BDBCF812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REVENUE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2CC064-2B6A-45A4-9754-5926B2EB7CF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5400000">
            <a:off x="-1828800" y="2002536"/>
            <a:ext cx="4114800" cy="365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endParaRPr lang="en-US" sz="1100" kern="1200" dirty="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9E615284-7EA7-CA2F-234E-CB5C1A309D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22298" t="27496" r="3516" b="21852"/>
          <a:stretch/>
        </p:blipFill>
        <p:spPr>
          <a:xfrm>
            <a:off x="432225" y="2017154"/>
            <a:ext cx="11327549" cy="435043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19F805-1ADB-ACD0-F123-B3A3C10FC95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9A01C0A-2BB6-49E7-91A3-DCB9F9F59583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>
                <a:spcAft>
                  <a:spcPts val="600"/>
                </a:spcAft>
              </a:pPr>
              <a:t>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2601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434</Words>
  <Application>Microsoft Office PowerPoint</Application>
  <PresentationFormat>Widescreen</PresentationFormat>
  <Paragraphs>153</Paragraphs>
  <Slides>12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Coffee Sales analysis</vt:lpstr>
      <vt:lpstr>Introduction </vt:lpstr>
      <vt:lpstr>Information about Dataset </vt:lpstr>
      <vt:lpstr>Data Preparation</vt:lpstr>
      <vt:lpstr>Key findings</vt:lpstr>
      <vt:lpstr>Distribution of payment type</vt:lpstr>
      <vt:lpstr>Transactions per Month </vt:lpstr>
      <vt:lpstr>Popularity of Coffee Types </vt:lpstr>
      <vt:lpstr>REVENUE </vt:lpstr>
      <vt:lpstr>Distribution of daily coffee sales</vt:lpstr>
      <vt:lpstr>CONCLUSIONS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305</cp:revision>
  <dcterms:created xsi:type="dcterms:W3CDTF">2022-06-22T01:10:31Z</dcterms:created>
  <dcterms:modified xsi:type="dcterms:W3CDTF">2024-10-11T10:10:38Z</dcterms:modified>
</cp:coreProperties>
</file>